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86" r:id="rId3"/>
    <p:sldId id="318" r:id="rId4"/>
    <p:sldId id="303" r:id="rId5"/>
    <p:sldId id="308" r:id="rId6"/>
    <p:sldId id="328" r:id="rId7"/>
    <p:sldId id="347" r:id="rId8"/>
    <p:sldId id="333" r:id="rId9"/>
    <p:sldId id="335" r:id="rId10"/>
    <p:sldId id="341" r:id="rId11"/>
    <p:sldId id="322" r:id="rId12"/>
    <p:sldId id="344" r:id="rId13"/>
    <p:sldId id="346" r:id="rId14"/>
    <p:sldId id="342" r:id="rId15"/>
    <p:sldId id="336" r:id="rId16"/>
    <p:sldId id="331" r:id="rId17"/>
    <p:sldId id="338" r:id="rId18"/>
    <p:sldId id="33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4516-BC7C-6468-F514-6540807E5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99185-1521-C23E-E827-1740AEFBA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3D60B-C27E-0A0C-7E7E-030E4CF0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C3ED2-163C-4B56-AD19-66711736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54066-4FC4-2305-C0AF-DC2EAEB7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7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EE1A-E22D-AD08-06E3-5E408746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E9109-527D-3CB1-423F-67F00F8D3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D898F-72EC-12BB-2758-034518B87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CFD9C-5EA2-89D3-1986-D3B35A88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A13F0-718A-6D5B-893D-55CE0906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3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5E68C-CB03-60BA-7841-897F58705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7B39E-4091-94DA-C184-500FA880D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88126-72C5-7008-E7AF-C7A76361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243E2-9D16-057F-0F73-9D1E016C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84AE1-6DE7-8BB0-AB87-1A4A6F987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F914-1DD0-A894-9F31-D654937B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FC34-C78F-78AB-E49E-5FD1372A0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B318-54AE-34C2-AFCE-5FC87193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30736-7736-28EE-437B-B7C38E70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E8B56-33CB-AB07-2616-9C731931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5266-A98C-2569-4EBB-2263BD3F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B37C-8D05-DF1D-F688-D6C6723DE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DD21A-1E0D-1FD5-21EB-91945699D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E5438-1EE7-5FD1-93E6-71949662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CAC06-08B6-B079-D7F5-F1926FF9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5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E6C4-9990-EE0D-D4B0-46585B4C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F4D76-7DB0-65DA-6E8E-1148DBC68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04669-3379-F0FB-5F0F-288D2BFC2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21237-CC37-8EE3-AE32-B277140AB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360CE-86DD-8063-2631-DC0160A8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6D570-6246-5908-88E0-B2ACA47E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7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E7D72-59FF-F6BB-3503-B03ADD92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FF50-F1AB-674D-71EA-C18991F6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56CF4-1BBA-24D8-39A9-E82593E5A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5BFD5-A8E0-C166-16BD-0E09B854E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236EA-6D79-F266-8064-C3FAB34AE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1BFA0C-D67A-6CBD-0439-B0FE8A10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397B01-B50A-7588-9AF9-06D975B71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A33FA-77A1-9A8A-6BCE-1DBC63AF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0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E7CA-DD15-F4F3-F381-467CE983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B0528-470C-51F8-4CD5-BEF9D032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26E5-B3A9-D66D-8D39-446FE7C9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5AC61-4DF3-C77F-FC5E-6AD4E9FE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B990B-58FC-7B18-639A-FBD9177F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F64DB-D517-95C2-B4F3-0DFF3F264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B94CC-8DFF-2D51-58B0-CD127F60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8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5D2C-31B0-DBCE-A276-6C38514BF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C2617-D6CE-81D9-C8F3-5CADF8BC0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81DB6-8CD5-F06B-4D5E-273454F94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7235B-F9DE-9141-5215-8BC7BB7C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DFDC5-AFF2-749A-F469-F3882C920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CAF8C-18A2-63F7-04F0-01461416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2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379A-9A57-FCE1-BE9C-AF6C6031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04148-D79A-5F67-69FD-52AB9C4B0A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1FC06-44B1-1733-B23B-AA553036F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1A930-6A3C-2319-2C14-C8545801C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5801F-6CFA-4382-C2EB-F586D2F5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63FE2-3309-FF17-F8E3-1C618D25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7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08B31-A6F3-6439-5FBF-89AC793D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6F775-287F-C6C5-79F1-D40B36835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512CB-AF7C-298F-240D-7D22D6EC7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4532A-9D82-4B52-A390-80E81507DB7D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5A292-1937-1277-3C38-87A79E03F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57305-8175-B076-6EB6-687C64FFB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788AF-4661-4B11-8C88-7F78052F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1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cid:ii_kxizett20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5;p26">
            <a:extLst>
              <a:ext uri="{FF2B5EF4-FFF2-40B4-BE49-F238E27FC236}">
                <a16:creationId xmlns:a16="http://schemas.microsoft.com/office/drawing/2014/main" id="{87621367-5375-4059-97ED-B729CA39CD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6;p26">
            <a:extLst>
              <a:ext uri="{FF2B5EF4-FFF2-40B4-BE49-F238E27FC236}">
                <a16:creationId xmlns:a16="http://schemas.microsoft.com/office/drawing/2014/main" id="{198F8F27-D311-4EA1-927F-8B02F04C31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5" y="105175"/>
            <a:ext cx="4197395" cy="9545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7;p26">
            <a:extLst>
              <a:ext uri="{FF2B5EF4-FFF2-40B4-BE49-F238E27FC236}">
                <a16:creationId xmlns:a16="http://schemas.microsoft.com/office/drawing/2014/main" id="{C74693C9-A95F-4C1A-8E6D-40DA6A15B6FF}"/>
              </a:ext>
            </a:extLst>
          </p:cNvPr>
          <p:cNvSpPr txBox="1"/>
          <p:nvPr/>
        </p:nvSpPr>
        <p:spPr>
          <a:xfrm>
            <a:off x="3684104" y="1921566"/>
            <a:ext cx="7580796" cy="213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de-DE" sz="3200" b="1" dirty="0">
                <a:solidFill>
                  <a:srgbClr val="0096B4"/>
                </a:solidFill>
                <a:latin typeface="Georgia" panose="02040502050405020303" pitchFamily="18" charset="0"/>
                <a:ea typeface="Montserrat"/>
                <a:cs typeface="Times New Roman" panose="02020603050405020304" pitchFamily="18" charset="0"/>
                <a:sym typeface="Montserrat"/>
              </a:rPr>
              <a:t>Entwurf ein Grafischer Benutzer Schnittstelle für Tragbares, autonomes Anwesenheitssystem</a:t>
            </a:r>
            <a:endParaRPr lang="de-DE" b="1" dirty="0">
              <a:solidFill>
                <a:srgbClr val="0096B4"/>
              </a:solidFill>
              <a:latin typeface="Georgia" panose="02040502050405020303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>
              <a:buClr>
                <a:srgbClr val="000000"/>
              </a:buClr>
              <a:buSzPts val="2300"/>
            </a:pPr>
            <a:endParaRPr lang="de-DE" b="1" dirty="0">
              <a:solidFill>
                <a:srgbClr val="0096B4"/>
              </a:solidFill>
              <a:latin typeface="Georgia" panose="02040502050405020303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algn="ctr">
              <a:buClr>
                <a:srgbClr val="000000"/>
              </a:buClr>
              <a:buSzPts val="2300"/>
            </a:pPr>
            <a:r>
              <a:rPr lang="tr-TR" sz="1400" b="1" dirty="0">
                <a:solidFill>
                  <a:srgbClr val="53565A"/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Montserrat"/>
              </a:rPr>
              <a:t>Projektbetreuer: </a:t>
            </a:r>
            <a:endParaRPr lang="en-US" sz="1400" b="1" dirty="0">
              <a:solidFill>
                <a:srgbClr val="53565A"/>
              </a:solidFill>
              <a:latin typeface="Georgia" panose="02040502050405020303" pitchFamily="18" charset="0"/>
              <a:cs typeface="Times New Roman" panose="02020603050405020304" pitchFamily="18" charset="0"/>
              <a:sym typeface="Montserrat"/>
            </a:endParaRPr>
          </a:p>
          <a:p>
            <a:pPr algn="ctr">
              <a:buClr>
                <a:srgbClr val="000000"/>
              </a:buClr>
              <a:buSzPts val="2300"/>
            </a:pPr>
            <a:endParaRPr lang="en-US" sz="1400" b="1" dirty="0">
              <a:solidFill>
                <a:srgbClr val="53565A"/>
              </a:solidFill>
              <a:latin typeface="Georgia" panose="02040502050405020303" pitchFamily="18" charset="0"/>
              <a:cs typeface="Times New Roman" panose="02020603050405020304" pitchFamily="18" charset="0"/>
              <a:sym typeface="Montserrat"/>
            </a:endParaRPr>
          </a:p>
          <a:p>
            <a:pPr algn="ctr">
              <a:buClr>
                <a:srgbClr val="000000"/>
              </a:buClr>
              <a:buSzPts val="2300"/>
            </a:pPr>
            <a:r>
              <a:rPr lang="tr-TR" sz="1400" b="1" dirty="0">
                <a:solidFill>
                  <a:srgbClr val="53565A"/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Montserrat"/>
              </a:rPr>
              <a:t>Dr. Öğr. Üyesi Abdulkadir ŞANLI </a:t>
            </a:r>
            <a:endParaRPr lang="de-DE" sz="1400" b="1" dirty="0">
              <a:solidFill>
                <a:srgbClr val="53565A"/>
              </a:solidFill>
              <a:latin typeface="Georgia" panose="02040502050405020303" pitchFamily="18" charset="0"/>
              <a:cs typeface="Times New Roman" panose="02020603050405020304" pitchFamily="18" charset="0"/>
              <a:sym typeface="Montserrat"/>
            </a:endParaRPr>
          </a:p>
          <a:p>
            <a:pPr algn="ctr">
              <a:buClr>
                <a:srgbClr val="000000"/>
              </a:buClr>
              <a:buSzPts val="2300"/>
            </a:pPr>
            <a:endParaRPr lang="en-US" sz="1400" b="1" dirty="0">
              <a:solidFill>
                <a:srgbClr val="53565A"/>
              </a:solidFill>
              <a:latin typeface="Georgia" panose="02040502050405020303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algn="ctr">
              <a:buClr>
                <a:srgbClr val="000000"/>
              </a:buClr>
              <a:buSzPts val="2300"/>
            </a:pPr>
            <a:r>
              <a:rPr lang="tr-TR" sz="1400" b="1" dirty="0">
                <a:solidFill>
                  <a:srgbClr val="53565A"/>
                </a:solidFill>
                <a:latin typeface="Georgia" panose="02040502050405020303" pitchFamily="18" charset="0"/>
                <a:ea typeface="Montserrat"/>
                <a:cs typeface="Times New Roman" panose="02020603050405020304" pitchFamily="18" charset="0"/>
                <a:sym typeface="Montserrat"/>
              </a:rPr>
              <a:t>vo</a:t>
            </a:r>
            <a:r>
              <a:rPr lang="en-US" sz="1400" b="1" dirty="0" err="1">
                <a:solidFill>
                  <a:srgbClr val="53565A"/>
                </a:solidFill>
                <a:latin typeface="Georgia" panose="02040502050405020303" pitchFamily="18" charset="0"/>
                <a:ea typeface="Montserrat"/>
                <a:cs typeface="Times New Roman" panose="02020603050405020304" pitchFamily="18" charset="0"/>
                <a:sym typeface="Montserrat"/>
              </a:rPr>
              <a:t>rbereitet</a:t>
            </a:r>
            <a:r>
              <a:rPr lang="en-US" sz="1400" b="1" dirty="0">
                <a:solidFill>
                  <a:srgbClr val="53565A"/>
                </a:solidFill>
                <a:latin typeface="Georgia" panose="02040502050405020303" pitchFamily="18" charset="0"/>
                <a:ea typeface="Montserrat"/>
                <a:cs typeface="Times New Roman" panose="02020603050405020304" pitchFamily="18" charset="0"/>
                <a:sym typeface="Montserrat"/>
              </a:rPr>
              <a:t> von</a:t>
            </a:r>
            <a:endParaRPr lang="tr-TR" sz="1400" b="1" dirty="0">
              <a:solidFill>
                <a:srgbClr val="53565A"/>
              </a:solidFill>
              <a:latin typeface="Georgia" panose="02040502050405020303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algn="ctr">
              <a:buClr>
                <a:srgbClr val="000000"/>
              </a:buClr>
              <a:buSzPts val="2300"/>
            </a:pPr>
            <a:endParaRPr lang="tr-TR" sz="1400" b="1" dirty="0">
              <a:solidFill>
                <a:srgbClr val="53565A"/>
              </a:solidFill>
              <a:latin typeface="Georgia" panose="02040502050405020303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algn="ctr">
              <a:buClr>
                <a:srgbClr val="000000"/>
              </a:buClr>
              <a:buSzPts val="2300"/>
            </a:pPr>
            <a:r>
              <a:rPr lang="en-US" sz="1400" b="1" dirty="0">
                <a:solidFill>
                  <a:srgbClr val="53565A"/>
                </a:solidFill>
                <a:latin typeface="Georgia" panose="02040502050405020303" pitchFamily="18" charset="0"/>
                <a:ea typeface="Montserrat"/>
                <a:cs typeface="Times New Roman" panose="02020603050405020304" pitchFamily="18" charset="0"/>
                <a:sym typeface="Montserrat"/>
              </a:rPr>
              <a:t> Ahmet A</a:t>
            </a:r>
            <a:r>
              <a:rPr lang="tr-TR" sz="1400" b="1" dirty="0">
                <a:solidFill>
                  <a:srgbClr val="53565A"/>
                </a:solidFill>
                <a:latin typeface="Georgia" panose="02040502050405020303" pitchFamily="18" charset="0"/>
                <a:ea typeface="Montserrat"/>
                <a:cs typeface="Times New Roman" panose="02020603050405020304" pitchFamily="18" charset="0"/>
                <a:sym typeface="Montserrat"/>
              </a:rPr>
              <a:t>ştar</a:t>
            </a:r>
          </a:p>
          <a:p>
            <a:pPr algn="ctr">
              <a:buClr>
                <a:srgbClr val="000000"/>
              </a:buClr>
              <a:buSzPts val="2300"/>
            </a:pPr>
            <a:r>
              <a:rPr lang="en-US" sz="1400" b="1" dirty="0">
                <a:solidFill>
                  <a:srgbClr val="53565A"/>
                </a:solidFill>
                <a:latin typeface="Georgia" panose="02040502050405020303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b="1" dirty="0">
              <a:solidFill>
                <a:srgbClr val="0096B4"/>
              </a:solidFill>
              <a:latin typeface="Georgia" panose="02040502050405020303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b="1" dirty="0">
              <a:solidFill>
                <a:srgbClr val="0096B4"/>
              </a:solidFill>
              <a:latin typeface="Georgia" panose="02040502050405020303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151BB-7ABA-4038-B3CE-8C49C7195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MEC492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D023F-E5E0-4018-AE2E-DAAF3A7B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F0E9F6-D552-46E8-9046-F7F10D12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8973" y="6356349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Istanbul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/2022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2DFC51C-B3EC-7ECE-4C48-8624C5E6C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842" y="112197"/>
            <a:ext cx="1043609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5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Komponenten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Module und </a:t>
            </a: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Sensoren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3A3CF-11A4-1EC1-70C0-130991D95B5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6425" y="2155072"/>
            <a:ext cx="10650635" cy="4602150"/>
            <a:chOff x="770682" y="832700"/>
            <a:chExt cx="10650635" cy="46021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6FCA40-0C1F-C701-1A0B-A85AF41C8F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011213" y="1340587"/>
              <a:ext cx="2791644" cy="2211388"/>
              <a:chOff x="5011213" y="1340587"/>
              <a:chExt cx="2791644" cy="2211388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BAB0470-7EA9-FAAD-52EB-DD453E202BD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043465" y="1340587"/>
                <a:ext cx="2759392" cy="2211388"/>
                <a:chOff x="4528262" y="1390117"/>
                <a:chExt cx="2759392" cy="2211388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C40B2B9-20A3-A7E6-7E28-B6B19EAEDCF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528262" y="1390117"/>
                  <a:ext cx="2759392" cy="2211388"/>
                  <a:chOff x="4716304" y="1653467"/>
                  <a:chExt cx="2759392" cy="2211388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0F61D6C3-4281-1C2E-2F2C-90986D86B06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716304" y="1653467"/>
                    <a:ext cx="2759392" cy="2211388"/>
                  </a:xfrm>
                  <a:prstGeom prst="roundRect">
                    <a:avLst/>
                  </a:prstGeom>
                  <a:solidFill>
                    <a:srgbClr val="006F23"/>
                  </a:solidFill>
                  <a:ln>
                    <a:solidFill>
                      <a:srgbClr val="006F23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04" name="Picture 103">
                    <a:extLst>
                      <a:ext uri="{FF2B5EF4-FFF2-40B4-BE49-F238E27FC236}">
                        <a16:creationId xmlns:a16="http://schemas.microsoft.com/office/drawing/2014/main" id="{76776DD8-7ED5-0C67-E9BE-3E10FF2341D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 rotWithShape="1">
                  <a:blip r:embed="rId4"/>
                  <a:srcRect r="46733" b="21304"/>
                  <a:stretch/>
                </p:blipFill>
                <p:spPr>
                  <a:xfrm>
                    <a:off x="4945273" y="2130685"/>
                    <a:ext cx="127523" cy="955965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>
                    <a:extLst>
                      <a:ext uri="{FF2B5EF4-FFF2-40B4-BE49-F238E27FC236}">
                        <a16:creationId xmlns:a16="http://schemas.microsoft.com/office/drawing/2014/main" id="{9022B6D9-75E5-3FF0-660B-34C79C2C233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 rotWithShape="1">
                  <a:blip r:embed="rId4"/>
                  <a:srcRect r="59696" b="66954"/>
                  <a:stretch/>
                </p:blipFill>
                <p:spPr>
                  <a:xfrm>
                    <a:off x="5766447" y="2967127"/>
                    <a:ext cx="96489" cy="401427"/>
                  </a:xfrm>
                  <a:prstGeom prst="rect">
                    <a:avLst/>
                  </a:prstGeom>
                </p:spPr>
              </p:pic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332A8C1D-38DD-66D6-A4A7-497648624670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428456" y="1996684"/>
                    <a:ext cx="325120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7C45C8D8-06A9-6E5E-CF3E-F6437860CBC8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338786" y="2102745"/>
                    <a:ext cx="414790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DDA35256-62C0-1E31-943B-742653700F33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224676" y="1986524"/>
                    <a:ext cx="227500" cy="205772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FD5500A2-CA01-2D8B-4E16-3E9E9F19932E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072796" y="2180231"/>
                    <a:ext cx="182305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FB1CD89A-95DD-6092-0648-34D0FC035C8C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072795" y="2325011"/>
                    <a:ext cx="317561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0A89F0-0A42-B441-BD6D-8E9067A949E9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368017" y="2253620"/>
                    <a:ext cx="88040" cy="79631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3904A4EE-23F9-736D-1623-F5A16CA643DB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486876" y="2396117"/>
                    <a:ext cx="376060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37721833-6851-9494-1FF4-F601F29A3504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431881" y="2260844"/>
                    <a:ext cx="562923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2953B5E-F611-31F5-406A-A5220C5DD6B5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077527" y="2457091"/>
                    <a:ext cx="374649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1B7E8EDF-8C39-020F-4C1E-649C0983C56F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423376" y="2384415"/>
                    <a:ext cx="88040" cy="79631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FCC943BC-C1A5-5355-2070-67BD24411425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486876" y="2530737"/>
                    <a:ext cx="507928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3B5F263E-B6CE-DA9B-E7A1-120F6A542833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 flipV="1">
                    <a:off x="5375637" y="2448582"/>
                    <a:ext cx="129153" cy="87235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AA1C1EBF-AC08-6D5C-161F-719B3F352248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428456" y="2659624"/>
                    <a:ext cx="468630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E4EC3ECA-E925-70BB-D986-7D4A76A63831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431881" y="2796784"/>
                    <a:ext cx="431055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8841F676-2CF3-E5B2-C845-A954C28BB1EB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 flipV="1">
                    <a:off x="5318991" y="2579407"/>
                    <a:ext cx="129153" cy="87235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35CF6D23-3FCA-1045-18AD-BBFF476D4A05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073495" y="2586118"/>
                    <a:ext cx="264931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D4ED1175-F812-D96E-F7FE-FB33EEECCF45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 flipV="1">
                    <a:off x="5320184" y="2718441"/>
                    <a:ext cx="129153" cy="87235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88B89052-D40C-AC44-DE91-FD5C73DE3CA2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074688" y="2725152"/>
                    <a:ext cx="264931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B48A984-D190-5E61-D4D8-4A7960F36D16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437902" y="3017764"/>
                    <a:ext cx="325120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1DFD6BB3-D47B-6DAC-1472-8633CF532DC8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600462" y="3297164"/>
                    <a:ext cx="162560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1544B2D9-8204-42B5-4561-2A9E2C7A59FD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 flipV="1">
                    <a:off x="5205946" y="2855295"/>
                    <a:ext cx="250111" cy="168934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28861648-EF86-2019-0F69-3DAFEB19D1F9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 flipV="1">
                    <a:off x="5142961" y="2980709"/>
                    <a:ext cx="477265" cy="322363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8C5E323-7DF5-AA1E-ECC8-C5A6A9869DF5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073494" y="2858859"/>
                    <a:ext cx="151182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DA4B7B1A-B0C6-32B3-83B2-08C2F2AD61EF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073494" y="2985859"/>
                    <a:ext cx="90454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B4BAC69B-09DD-4CA7-4E0E-3BC5DEA1EA96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862936" y="3149510"/>
                    <a:ext cx="331330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2D7E381D-7F2B-497E-352E-A84CBB431E4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6379623" y="2855295"/>
                    <a:ext cx="453192" cy="194462"/>
                    <a:chOff x="6147350" y="2847232"/>
                    <a:chExt cx="453192" cy="194462"/>
                  </a:xfrm>
                </p:grpSpPr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6DE955C0-C10F-C1E8-9BA5-8A7AF1A6D79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6147350" y="2885494"/>
                      <a:ext cx="96489" cy="9298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70AD4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8E81AB1B-A2C3-E7B3-1951-82C9CF70AFA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6504053" y="2885494"/>
                      <a:ext cx="96489" cy="9298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70AD4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pic>
                  <p:nvPicPr>
                    <p:cNvPr id="150" name="Picture 149">
                      <a:extLst>
                        <a:ext uri="{FF2B5EF4-FFF2-40B4-BE49-F238E27FC236}">
                          <a16:creationId xmlns:a16="http://schemas.microsoft.com/office/drawing/2014/main" id="{7971DED0-C2F9-866A-11B8-122187697A28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5666"/>
                    <a:stretch/>
                  </p:blipFill>
                  <p:spPr>
                    <a:xfrm>
                      <a:off x="6182860" y="2847232"/>
                      <a:ext cx="382173" cy="19446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E772D477-3EF2-A7E8-8478-B51274ECB91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6377157" y="3415631"/>
                    <a:ext cx="455658" cy="182861"/>
                    <a:chOff x="6357545" y="3477672"/>
                    <a:chExt cx="455658" cy="182861"/>
                  </a:xfrm>
                </p:grpSpPr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6FDBED4A-4DD9-0152-BE46-228CD2D07D9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6357545" y="3522610"/>
                      <a:ext cx="96489" cy="9298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70AD4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07E5E096-ADAA-F780-EA41-72E989AB8F20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6716714" y="3522610"/>
                      <a:ext cx="96489" cy="9298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70AD4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pic>
                  <p:nvPicPr>
                    <p:cNvPr id="147" name="Picture 146">
                      <a:extLst>
                        <a:ext uri="{FF2B5EF4-FFF2-40B4-BE49-F238E27FC236}">
                          <a16:creationId xmlns:a16="http://schemas.microsoft.com/office/drawing/2014/main" id="{248C7439-2F04-93CE-F145-F479AA8A610B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50" t="591" r="3172" b="-591"/>
                    <a:stretch/>
                  </p:blipFill>
                  <p:spPr>
                    <a:xfrm rot="10800000">
                      <a:off x="6387978" y="3477672"/>
                      <a:ext cx="397258" cy="182861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A5979A30-C2C9-51DE-312F-0B8E97CAEEF6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V="1">
                    <a:off x="6997431" y="3098066"/>
                    <a:ext cx="0" cy="252438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7A394C9D-8FE1-498D-CE94-C153B7EC078A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994804" y="1996684"/>
                    <a:ext cx="927173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2200B7FF-0553-69BF-0FA2-9332150853A9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 flipV="1">
                    <a:off x="6169724" y="3284840"/>
                    <a:ext cx="208320" cy="194921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406433FC-84D4-C82B-782C-57AE249C16A0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5862936" y="3297164"/>
                    <a:ext cx="331330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D86B865A-C874-F6D1-320F-8B6F16CFAFAA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6170675" y="2972649"/>
                    <a:ext cx="207369" cy="187562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368196C-68D8-11BB-9DD7-2F9F206F8B8C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 flipV="1">
                    <a:off x="6832815" y="2954589"/>
                    <a:ext cx="178325" cy="166855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0473DD49-2D49-63AE-7464-B052A0FFC4EA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6833766" y="3319329"/>
                    <a:ext cx="177374" cy="160432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920775AF-2259-870A-E24B-DCE4E7991C6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 rotWithShape="1">
                  <a:blip r:embed="rId4"/>
                  <a:srcRect l="1" r="-3343" b="23813"/>
                  <a:stretch/>
                </p:blipFill>
                <p:spPr>
                  <a:xfrm>
                    <a:off x="5755017" y="1933375"/>
                    <a:ext cx="247407" cy="925484"/>
                  </a:xfrm>
                  <a:prstGeom prst="rect">
                    <a:avLst/>
                  </a:prstGeom>
                </p:spPr>
              </p:pic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427AE1A-6C00-AF08-6ABE-1EFBCE273C92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 flipV="1">
                    <a:off x="6893616" y="1986418"/>
                    <a:ext cx="327475" cy="306411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8664211-51CF-D792-66B7-465F2F8E7BBD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V="1">
                    <a:off x="7210791" y="2260844"/>
                    <a:ext cx="0" cy="888666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914F1855-E3DA-DD28-5C41-0BC450CA799B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6975456" y="3215550"/>
                    <a:ext cx="156070" cy="0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0BCD7867-FAC4-3962-B1DF-59613B721356}"/>
                      </a:ext>
                    </a:extLst>
                  </p:cNvPr>
                  <p:cNvCxnSpPr>
                    <a:cxnSpLocks noGrp="1" noRot="1" noMove="1" noResize="1" noEditPoints="1" noAdjustHandles="1" noChangeArrowheads="1" noChangeShapeType="1"/>
                  </p:cNvCxnSpPr>
                  <p:nvPr/>
                </p:nvCxnSpPr>
                <p:spPr>
                  <a:xfrm flipH="1">
                    <a:off x="7107981" y="3121444"/>
                    <a:ext cx="113701" cy="102841"/>
                  </a:xfrm>
                  <a:prstGeom prst="line">
                    <a:avLst/>
                  </a:prstGeom>
                  <a:ln w="76200"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9333DA3A-540B-44C0-A36C-A6B932E25D8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971840" y="1548510"/>
                  <a:ext cx="96489" cy="92987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70AD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1865C47-B90C-32C1-13C3-948C6A737D5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52274" y="3329687"/>
                  <a:ext cx="96489" cy="92987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70AD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E4FDEEB-7B51-1B47-8CF9-5B93DE9A62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004700" y="3335142"/>
                  <a:ext cx="96489" cy="92987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70AD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D3D4738-8A58-5D8C-B58E-6D0E6963A0C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68976" y="1563734"/>
                  <a:ext cx="96489" cy="92987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70AD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CBEF390-D801-5463-0252-0712F7F508D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11213" y="1729987"/>
                <a:ext cx="35638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GND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090882-BBC2-4ADE-4D71-A9458AB969B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41162" y="1877159"/>
                <a:ext cx="27292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3V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269657B-7F1E-8E7D-5F6C-F1B5698794A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42184" y="2002629"/>
                <a:ext cx="27292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5V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31819B-9B05-5447-A1C7-F898B2D5357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45159" y="2132894"/>
                <a:ext cx="29140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SDA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C31F67C-28DF-489F-2CE8-6DD9B4C7C1A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39407" y="2261078"/>
                <a:ext cx="29140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SCL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1E7FF0E-D866-1CBA-55EA-7B0C7204B1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40896" y="2382993"/>
                <a:ext cx="29140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Trig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D268E87-FEA0-191A-731E-500390F1B7B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15009" y="2529487"/>
                <a:ext cx="35985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Echo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ABB85C7-05F4-0D09-5254-ED56195752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45405" y="2645556"/>
                <a:ext cx="3563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R1</a:t>
                </a:r>
              </a:p>
              <a:p>
                <a:pPr algn="ctr"/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330 </a:t>
                </a:r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endParaRPr lang="en-US" sz="5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0F2D701-07BA-6255-F481-11F7AE6F4FA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51762" y="2924316"/>
                <a:ext cx="3563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R2</a:t>
                </a:r>
              </a:p>
              <a:p>
                <a:pPr algn="ctr"/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470 </a:t>
                </a:r>
                <a:r>
                  <a:rPr lang="en-US" sz="5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endParaRPr lang="en-US" sz="5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5DA5213-73B0-C92B-C72C-ABD0B6A095F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7705227" y="3539591"/>
              <a:ext cx="2198941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FC92FD-E09D-D28B-1CD0-0F17794574B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7971508" y="1574570"/>
              <a:ext cx="377581" cy="357641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A736C5-CF4C-4BE9-724E-E7D6FBD86B8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7705227" y="1923141"/>
              <a:ext cx="347857" cy="3294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DDB5A6-9879-F30A-381B-E95B55E2E4A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8052248" y="2252628"/>
              <a:ext cx="0" cy="18495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B40570-FA20-CCE7-43B0-58AEAED3B30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289984" y="1925500"/>
              <a:ext cx="142328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9FCA00-80EF-C146-B4DC-DB6EB15B7BF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968428" y="2527188"/>
              <a:ext cx="0" cy="94364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5" name="Picture 14" descr="A picture containing text, monitor, electronics, green&#10;&#10;Description automatically generated">
              <a:extLst>
                <a:ext uri="{FF2B5EF4-FFF2-40B4-BE49-F238E27FC236}">
                  <a16:creationId xmlns:a16="http://schemas.microsoft.com/office/drawing/2014/main" id="{39CED684-D072-2953-C275-7B362798AC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8875" y="832700"/>
              <a:ext cx="2922442" cy="1385157"/>
            </a:xfrm>
            <a:prstGeom prst="rect">
              <a:avLst/>
            </a:prstGeom>
          </p:spPr>
        </p:pic>
        <p:pic>
          <p:nvPicPr>
            <p:cNvPr id="17" name="Picture 16" descr="A picture containing text, blue&#10;&#10;Description automatically generated">
              <a:extLst>
                <a:ext uri="{FF2B5EF4-FFF2-40B4-BE49-F238E27FC236}">
                  <a16:creationId xmlns:a16="http://schemas.microsoft.com/office/drawing/2014/main" id="{2231802C-3BD3-BD0C-D1C3-C5ACFEEFF97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5325" y="3832235"/>
              <a:ext cx="1048333" cy="591726"/>
            </a:xfrm>
            <a:prstGeom prst="rect">
              <a:avLst/>
            </a:prstGeom>
          </p:spPr>
        </p:pic>
        <p:pic>
          <p:nvPicPr>
            <p:cNvPr id="18" name="Picture 17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B2091CAE-7084-A100-4567-9DEBF83B5B5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4597" y="2392649"/>
              <a:ext cx="1960806" cy="1159326"/>
            </a:xfrm>
            <a:prstGeom prst="rect">
              <a:avLst/>
            </a:prstGeom>
          </p:spPr>
        </p:pic>
        <p:pic>
          <p:nvPicPr>
            <p:cNvPr id="19" name="Picture 18" descr="A close-up of a computer chip&#10;&#10;Description automatically generated with low confidence">
              <a:extLst>
                <a:ext uri="{FF2B5EF4-FFF2-40B4-BE49-F238E27FC236}">
                  <a16:creationId xmlns:a16="http://schemas.microsoft.com/office/drawing/2014/main" id="{14719B77-140B-856A-B8C8-0AC8F93C68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28" y="1784535"/>
              <a:ext cx="4378189" cy="2922441"/>
            </a:xfrm>
            <a:prstGeom prst="rect">
              <a:avLst/>
            </a:prstGeom>
          </p:spPr>
        </p:pic>
        <p:pic>
          <p:nvPicPr>
            <p:cNvPr id="20" name="Picture 1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09334FAC-B5B6-63B7-BE03-98A1F86A06A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24" t="22051" r="14291" b="20942"/>
            <a:stretch/>
          </p:blipFill>
          <p:spPr>
            <a:xfrm>
              <a:off x="770682" y="1864089"/>
              <a:ext cx="2134571" cy="169278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DAA77-8044-C9C3-5444-EE45AB94C2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51341" y="1376420"/>
              <a:ext cx="3438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GND</a:t>
              </a:r>
            </a:p>
            <a:p>
              <a:pPr algn="ctr"/>
              <a:r>
                <a:rPr lang="en-US" sz="5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VCC</a:t>
              </a:r>
            </a:p>
            <a:p>
              <a:pPr algn="ctr"/>
              <a:r>
                <a:rPr lang="en-US" sz="5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SDA</a:t>
              </a:r>
            </a:p>
            <a:p>
              <a:pPr algn="ctr"/>
              <a:r>
                <a:rPr lang="en-US" sz="5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SCL</a:t>
              </a:r>
              <a:endParaRPr lang="de-DE" sz="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2C7D10-2769-6020-8B21-2E125B39430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321965" y="1467860"/>
              <a:ext cx="212526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76AB4C-86ED-E9AD-98AB-E90480D4816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129559" y="1469963"/>
              <a:ext cx="194621" cy="1814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3252AC-4F34-335E-7D19-2F1A6F9AB81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8272769" y="1538980"/>
              <a:ext cx="171918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6D61E3E-115A-43A1-05ED-2AB261D934F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159718" y="2063835"/>
              <a:ext cx="1554193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DC8986-311C-A151-84A5-5F85AAD7BB7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8335045" y="1620495"/>
              <a:ext cx="10964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AB13876-B128-540C-FC3E-CFBF95DB351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290146" y="2341964"/>
              <a:ext cx="127800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51B9107-398F-09DC-2742-EC4E90FC34C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290146" y="2470018"/>
              <a:ext cx="127800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BBEFEB2-9163-F6DB-6B2A-B125AFA55B9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8396810" y="1687589"/>
              <a:ext cx="50630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A2C0DD3-E1AC-8CD2-2433-4F46A95ADDC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159718" y="2197702"/>
              <a:ext cx="146427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129C0F-CC7A-F74A-3C33-74383E3A258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8052248" y="4095670"/>
              <a:ext cx="143550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C9C1A1-052D-16C4-6DC0-1E53A494935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20942" y="3946230"/>
              <a:ext cx="343835" cy="36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GND</a:t>
              </a:r>
            </a:p>
            <a:p>
              <a:pPr algn="ctr"/>
              <a:r>
                <a:rPr lang="en-US" sz="5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VCC</a:t>
              </a:r>
            </a:p>
            <a:p>
              <a:pPr algn="ctr"/>
              <a:r>
                <a:rPr lang="en-US" sz="5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SDA</a:t>
              </a:r>
            </a:p>
            <a:p>
              <a:pPr algn="ctr"/>
              <a:r>
                <a:rPr lang="en-US" sz="5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SCL</a:t>
              </a:r>
              <a:endParaRPr lang="de-DE" sz="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689377-6C4C-7402-51ED-C6F62068CA9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7962017" y="3470830"/>
              <a:ext cx="1844506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5DD11DC-9998-1F74-1D9F-06C527FA39F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7616544" y="2194458"/>
              <a:ext cx="355303" cy="336540"/>
            </a:xfrm>
            <a:prstGeom prst="line">
              <a:avLst/>
            </a:prstGeom>
            <a:ln>
              <a:solidFill>
                <a:srgbClr val="ED7D3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ED15FD9-167C-3FDC-AD16-A68E7D01366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8131393" y="4027486"/>
              <a:ext cx="135636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8883FA-86A5-5BF2-597F-712871D71AE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8131393" y="2020371"/>
              <a:ext cx="0" cy="2015977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390998-9304-2F5A-88C3-2E82B3E825E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7875364" y="1789865"/>
              <a:ext cx="260581" cy="24682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853AB4C-65C0-96C7-3BEC-8BD853DE7DD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7713271" y="1539775"/>
              <a:ext cx="562038" cy="52405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4F6716-2E9E-6DFA-9D44-F77A65FC2E2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7553406" y="1617935"/>
              <a:ext cx="784179" cy="73118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D027C5-F1BA-63A3-312E-4995129E08A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294317" y="1789865"/>
              <a:ext cx="158483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4D8283-1204-BB0A-2C7A-D11532492A2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395143" y="1576475"/>
              <a:ext cx="158483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A24756-6F76-8874-FC69-18811D0AB03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315060" y="1573146"/>
              <a:ext cx="82888" cy="772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CBB040E-9D92-067D-E684-5B53820C071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8342739" y="1922143"/>
              <a:ext cx="0" cy="174974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E2CF96-802E-A9DF-8BE7-82CC238C24E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8335045" y="3671886"/>
              <a:ext cx="176515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F44808F-C789-308B-E4A8-B53F7505835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0100200" y="3470830"/>
              <a:ext cx="0" cy="211124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522C58-3AF5-0342-82EF-EE38023B79B9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7845623" y="4175844"/>
              <a:ext cx="164213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A0613D4-220A-6425-BC6B-6908FF5E6FA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845623" y="2573440"/>
              <a:ext cx="0" cy="160240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37CC3B9-350D-F549-69C9-88A9642A220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7644163" y="2390583"/>
              <a:ext cx="200692" cy="19009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4AC9C9C-5B74-6F64-9020-6E6C854D07D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224247" y="2390583"/>
              <a:ext cx="141991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ECAC45-F381-59F1-EE70-1F48793F93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6143897" y="2347374"/>
              <a:ext cx="91993" cy="4311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01E7197-061B-635A-FE27-33D6395C01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7752691" y="4264258"/>
              <a:ext cx="1735062" cy="0"/>
            </a:xfrm>
            <a:prstGeom prst="line">
              <a:avLst/>
            </a:prstGeom>
            <a:ln>
              <a:solidFill>
                <a:srgbClr val="843C0C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6B9A21E-540E-FA71-E461-E3CFCEB5912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752691" y="2699967"/>
              <a:ext cx="0" cy="1564291"/>
            </a:xfrm>
            <a:prstGeom prst="line">
              <a:avLst/>
            </a:prstGeom>
            <a:ln>
              <a:solidFill>
                <a:srgbClr val="843C0C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6B37219-25E4-B459-0BA6-DBF60CD95AF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7554685" y="2513305"/>
              <a:ext cx="200692" cy="190094"/>
            </a:xfrm>
            <a:prstGeom prst="line">
              <a:avLst/>
            </a:prstGeom>
            <a:ln>
              <a:solidFill>
                <a:srgbClr val="843C0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3D5A7A-6F0B-33B8-273F-B6328C05B89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207515" y="2520907"/>
              <a:ext cx="1356264" cy="0"/>
            </a:xfrm>
            <a:prstGeom prst="line">
              <a:avLst/>
            </a:prstGeom>
            <a:ln>
              <a:solidFill>
                <a:srgbClr val="843C0C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C334972-FF72-403A-FAE9-9D59DB291D2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6127165" y="2481508"/>
              <a:ext cx="91993" cy="43117"/>
            </a:xfrm>
            <a:prstGeom prst="line">
              <a:avLst/>
            </a:prstGeom>
            <a:ln>
              <a:solidFill>
                <a:srgbClr val="843C0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E47C7D-97C4-7DB5-7BB3-7BE052C548F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7563779" y="1683804"/>
              <a:ext cx="843191" cy="786214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12F81D8-F004-A060-6F8A-41D7D181A4F9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4168" y="3470830"/>
              <a:ext cx="0" cy="7882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2102AE7-FB37-6887-3A36-C1D86B33C35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6261630" y="2968234"/>
              <a:ext cx="652565" cy="61810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04464E3-BB94-20DD-15A9-247702EB6599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910759" y="3587923"/>
              <a:ext cx="3091299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1F7EF4B-1865-7678-BD61-342C00DB37F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0002058" y="3460762"/>
              <a:ext cx="0" cy="12716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66DFF48-8438-97A6-A42E-4C5BFE3BF57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254487" y="2559884"/>
              <a:ext cx="145845" cy="13599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85EE0D4-BA16-C7AC-5F8C-E55E3EF0F4F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395143" y="2563801"/>
              <a:ext cx="112476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67D945D-E136-FB29-637F-DD0218CFCCF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7505534" y="2559251"/>
              <a:ext cx="200692" cy="19009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07F2C56-1D22-AE5A-9C04-D5E3C1C6589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705227" y="2743769"/>
              <a:ext cx="0" cy="80589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7646B-9165-54AB-C0A5-A7FAE79009F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161806" y="2968234"/>
              <a:ext cx="103957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B9993D-36B1-738B-E3A3-1130F189865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161805" y="2695875"/>
              <a:ext cx="9982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358C07-14F6-608D-1EBD-567CA18FAD0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506909" y="1864727"/>
              <a:ext cx="76969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4E8B180-FD48-05E2-E89E-3D5EF79A96D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948808" y="2012131"/>
              <a:ext cx="3277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17C3A1-B51D-4008-CD08-AFCFC00C54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353274" y="1467860"/>
              <a:ext cx="210689" cy="1500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C4D2872-C034-05D2-8340-872872C5D41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563963" y="1467860"/>
              <a:ext cx="38484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7DE48C4-EEE9-3E25-1A30-2AD844A51CE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4948808" y="1462017"/>
              <a:ext cx="0" cy="5583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40BC634-594A-AD2A-DEEA-E09C67CB0DC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838283" y="2136011"/>
              <a:ext cx="445896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B2EE85E-B69B-7325-D6C0-3A9882DB8E5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4838283" y="1741194"/>
              <a:ext cx="0" cy="394508"/>
            </a:xfrm>
            <a:prstGeom prst="line">
              <a:avLst/>
            </a:prstGeom>
            <a:ln>
              <a:solidFill>
                <a:srgbClr val="ED7D3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6B7D6C-AD51-6274-9D36-DA105C3070F9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477183" y="1741194"/>
              <a:ext cx="361100" cy="0"/>
            </a:xfrm>
            <a:prstGeom prst="line">
              <a:avLst/>
            </a:prstGeom>
            <a:ln>
              <a:solidFill>
                <a:srgbClr val="ED7D3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310A937-0E68-8C19-17EE-7F593CE9FB3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756385" y="2266527"/>
              <a:ext cx="52779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DFBF24C-6D47-BA55-5E03-07E5AC672519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4756385" y="1940740"/>
              <a:ext cx="0" cy="33249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A705FE-4AC4-9825-AF5D-6A8C68E342E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483893" y="1947541"/>
              <a:ext cx="283103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F5D664-1055-1FE4-78EA-59A2F3B17C9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4350815" y="1741194"/>
              <a:ext cx="136888" cy="21314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757F67-871D-8A1D-864B-7B2A05C55C7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678490" y="2394704"/>
              <a:ext cx="616300" cy="0"/>
            </a:xfrm>
            <a:prstGeom prst="line">
              <a:avLst/>
            </a:prstGeom>
            <a:ln>
              <a:solidFill>
                <a:srgbClr val="843C0C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2D458B3-B30E-9D16-6F2D-D8E44A2877D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4347276" y="1861350"/>
              <a:ext cx="111380" cy="173430"/>
            </a:xfrm>
            <a:prstGeom prst="line">
              <a:avLst/>
            </a:prstGeom>
            <a:ln>
              <a:solidFill>
                <a:srgbClr val="843C0C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E1662A4-0272-F3F2-2A1C-6140F32A142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458618" y="2034780"/>
              <a:ext cx="219872" cy="0"/>
            </a:xfrm>
            <a:prstGeom prst="line">
              <a:avLst/>
            </a:prstGeom>
            <a:ln>
              <a:solidFill>
                <a:srgbClr val="843C0C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4E2A880-3BC7-E885-FCAC-BD8D9035992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4678490" y="2028325"/>
              <a:ext cx="0" cy="372094"/>
            </a:xfrm>
            <a:prstGeom prst="line">
              <a:avLst/>
            </a:prstGeom>
            <a:ln>
              <a:solidFill>
                <a:srgbClr val="843C0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F300828-EFED-E1C3-3129-A768AA32A0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620591" y="2530998"/>
              <a:ext cx="65600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CEC4D45-F113-3E4C-1B42-E0E926962DE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545784" y="2670892"/>
              <a:ext cx="738395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0F58DB3-FFB8-F4CA-01AB-1950AAFE9CF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4466124" y="2201882"/>
              <a:ext cx="15932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A251F42-A917-0D8B-25A7-FDDCF342FA4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4620591" y="2194458"/>
              <a:ext cx="0" cy="33654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F89CC2-A871-DCFA-1555-B2AE2047179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4469620" y="2542415"/>
              <a:ext cx="82481" cy="12843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BAE5A8D-4D65-BA80-3782-A6C37F1D104D}"/>
              </a:ext>
            </a:extLst>
          </p:cNvPr>
          <p:cNvSpPr/>
          <p:nvPr/>
        </p:nvSpPr>
        <p:spPr>
          <a:xfrm>
            <a:off x="10112993" y="1221592"/>
            <a:ext cx="543720" cy="54372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ECCFA26-0A79-6730-0606-D21932CCC97B}"/>
              </a:ext>
            </a:extLst>
          </p:cNvPr>
          <p:cNvSpPr/>
          <p:nvPr/>
        </p:nvSpPr>
        <p:spPr>
          <a:xfrm>
            <a:off x="10753092" y="4664244"/>
            <a:ext cx="543720" cy="54372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D8F970-783C-5D65-CF86-A3C270065B1B}"/>
              </a:ext>
            </a:extLst>
          </p:cNvPr>
          <p:cNvSpPr/>
          <p:nvPr/>
        </p:nvSpPr>
        <p:spPr>
          <a:xfrm>
            <a:off x="7380898" y="6002851"/>
            <a:ext cx="543720" cy="54372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C90B37C-963B-743E-5ABF-8DDEFBC49960}"/>
              </a:ext>
            </a:extLst>
          </p:cNvPr>
          <p:cNvSpPr/>
          <p:nvPr/>
        </p:nvSpPr>
        <p:spPr>
          <a:xfrm>
            <a:off x="2266951" y="1036627"/>
            <a:ext cx="543720" cy="54372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69931DD8-87F6-7E03-E01E-C4F88EA85592}"/>
              </a:ext>
            </a:extLst>
          </p:cNvPr>
          <p:cNvSpPr/>
          <p:nvPr/>
        </p:nvSpPr>
        <p:spPr>
          <a:xfrm>
            <a:off x="158948" y="1256726"/>
            <a:ext cx="543720" cy="54372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C196D86-A16E-84A3-CD38-3772B5D45310}"/>
              </a:ext>
            </a:extLst>
          </p:cNvPr>
          <p:cNvCxnSpPr>
            <a:stCxn id="154" idx="4"/>
          </p:cNvCxnSpPr>
          <p:nvPr/>
        </p:nvCxnSpPr>
        <p:spPr>
          <a:xfrm>
            <a:off x="430808" y="1800446"/>
            <a:ext cx="271860" cy="148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E147065C-FA68-9F9B-DE2D-966543A230A7}"/>
              </a:ext>
            </a:extLst>
          </p:cNvPr>
          <p:cNvSpPr/>
          <p:nvPr/>
        </p:nvSpPr>
        <p:spPr>
          <a:xfrm>
            <a:off x="196425" y="3284169"/>
            <a:ext cx="981967" cy="846767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0932249-71E2-A28F-115B-2FFBA56C0C32}"/>
              </a:ext>
            </a:extLst>
          </p:cNvPr>
          <p:cNvCxnSpPr>
            <a:cxnSpLocks/>
            <a:stCxn id="153" idx="4"/>
            <a:endCxn id="160" idx="0"/>
          </p:cNvCxnSpPr>
          <p:nvPr/>
        </p:nvCxnSpPr>
        <p:spPr>
          <a:xfrm>
            <a:off x="2538811" y="1580347"/>
            <a:ext cx="163408" cy="82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C50777FB-F333-9265-FFAC-175182DEDCFE}"/>
              </a:ext>
            </a:extLst>
          </p:cNvPr>
          <p:cNvSpPr/>
          <p:nvPr/>
        </p:nvSpPr>
        <p:spPr>
          <a:xfrm>
            <a:off x="1250279" y="2407816"/>
            <a:ext cx="2903880" cy="437818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2A5A4E5-1371-41EC-02DE-5F77C9384F83}"/>
              </a:ext>
            </a:extLst>
          </p:cNvPr>
          <p:cNvCxnSpPr>
            <a:cxnSpLocks/>
            <a:stCxn id="152" idx="7"/>
          </p:cNvCxnSpPr>
          <p:nvPr/>
        </p:nvCxnSpPr>
        <p:spPr>
          <a:xfrm flipV="1">
            <a:off x="7844992" y="5794015"/>
            <a:ext cx="1036076" cy="28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36CF485-510E-CAC2-C2B3-85927575D643}"/>
              </a:ext>
            </a:extLst>
          </p:cNvPr>
          <p:cNvCxnSpPr>
            <a:cxnSpLocks/>
            <a:stCxn id="151" idx="1"/>
            <a:endCxn id="18" idx="3"/>
          </p:cNvCxnSpPr>
          <p:nvPr/>
        </p:nvCxnSpPr>
        <p:spPr>
          <a:xfrm flipH="1" flipV="1">
            <a:off x="10391146" y="4294684"/>
            <a:ext cx="441572" cy="44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22EB6CD-2729-9B2D-0C6A-3931AF877ECA}"/>
              </a:ext>
            </a:extLst>
          </p:cNvPr>
          <p:cNvCxnSpPr>
            <a:cxnSpLocks/>
            <a:endCxn id="168" idx="0"/>
          </p:cNvCxnSpPr>
          <p:nvPr/>
        </p:nvCxnSpPr>
        <p:spPr>
          <a:xfrm flipH="1">
            <a:off x="9378699" y="1673248"/>
            <a:ext cx="821812" cy="474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6F56348B-1F8A-2904-8323-14D1112A760A}"/>
              </a:ext>
            </a:extLst>
          </p:cNvPr>
          <p:cNvSpPr/>
          <p:nvPr/>
        </p:nvSpPr>
        <p:spPr>
          <a:xfrm>
            <a:off x="7886132" y="2147858"/>
            <a:ext cx="2985133" cy="140107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17D7A886-0E21-9F5F-E83E-3D2A1C0B1492}"/>
              </a:ext>
            </a:extLst>
          </p:cNvPr>
          <p:cNvSpPr/>
          <p:nvPr/>
        </p:nvSpPr>
        <p:spPr>
          <a:xfrm>
            <a:off x="8424047" y="3672926"/>
            <a:ext cx="1960806" cy="1028689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A5E34ACB-790F-23CD-58F2-5FB9D8E944E3}"/>
              </a:ext>
            </a:extLst>
          </p:cNvPr>
          <p:cNvSpPr/>
          <p:nvPr/>
        </p:nvSpPr>
        <p:spPr>
          <a:xfrm>
            <a:off x="8869806" y="5095384"/>
            <a:ext cx="1093978" cy="69863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112A1D4-A896-150E-D36D-073B91158C79}"/>
              </a:ext>
            </a:extLst>
          </p:cNvPr>
          <p:cNvSpPr txBox="1"/>
          <p:nvPr/>
        </p:nvSpPr>
        <p:spPr>
          <a:xfrm>
            <a:off x="702668" y="1361433"/>
            <a:ext cx="156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Kamera</a:t>
            </a:r>
            <a:r>
              <a:rPr lang="en-US" dirty="0"/>
              <a:t> Modul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E9380B4-0821-08BA-550C-F3194DEFBB63}"/>
              </a:ext>
            </a:extLst>
          </p:cNvPr>
          <p:cNvSpPr txBox="1"/>
          <p:nvPr/>
        </p:nvSpPr>
        <p:spPr>
          <a:xfrm>
            <a:off x="2880147" y="1118992"/>
            <a:ext cx="152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 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BE8391B-26D4-8AE3-5C42-CFC56A8C6F17}"/>
              </a:ext>
            </a:extLst>
          </p:cNvPr>
          <p:cNvSpPr txBox="1"/>
          <p:nvPr/>
        </p:nvSpPr>
        <p:spPr>
          <a:xfrm>
            <a:off x="10626475" y="1284621"/>
            <a:ext cx="15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LCD </a:t>
            </a:r>
            <a:r>
              <a:rPr lang="en-US" dirty="0" err="1"/>
              <a:t>Bildschirm</a:t>
            </a:r>
            <a:endParaRPr lang="en-US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7D3A3B0-8A33-EF78-D779-1F2FA85E9B81}"/>
              </a:ext>
            </a:extLst>
          </p:cNvPr>
          <p:cNvSpPr txBox="1"/>
          <p:nvPr/>
        </p:nvSpPr>
        <p:spPr>
          <a:xfrm>
            <a:off x="10924481" y="4064147"/>
            <a:ext cx="1185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Ultrasonic </a:t>
            </a:r>
          </a:p>
          <a:p>
            <a:pPr algn="ctr"/>
            <a:r>
              <a:rPr lang="en-US" dirty="0"/>
              <a:t>Sensor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28E1F09-40C0-A409-0C6D-1AB1E48C8E9A}"/>
              </a:ext>
            </a:extLst>
          </p:cNvPr>
          <p:cNvSpPr txBox="1"/>
          <p:nvPr/>
        </p:nvSpPr>
        <p:spPr>
          <a:xfrm>
            <a:off x="5473336" y="6109372"/>
            <a:ext cx="191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Wärmebildkamera</a:t>
            </a:r>
            <a:endParaRPr lang="en-US" dirty="0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8CB206E1-64A0-FEE4-8D59-F73548659BF6}"/>
              </a:ext>
            </a:extLst>
          </p:cNvPr>
          <p:cNvSpPr/>
          <p:nvPr/>
        </p:nvSpPr>
        <p:spPr>
          <a:xfrm>
            <a:off x="4297906" y="2594040"/>
            <a:ext cx="3052208" cy="2350617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0A4078B-13C4-0270-0D51-4BBC206D9218}"/>
              </a:ext>
            </a:extLst>
          </p:cNvPr>
          <p:cNvSpPr/>
          <p:nvPr/>
        </p:nvSpPr>
        <p:spPr>
          <a:xfrm>
            <a:off x="4849061" y="1188713"/>
            <a:ext cx="543720" cy="54372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1F3192C4-929C-A744-CEC6-B80574E926A4}"/>
              </a:ext>
            </a:extLst>
          </p:cNvPr>
          <p:cNvCxnSpPr>
            <a:cxnSpLocks/>
            <a:endCxn id="197" idx="0"/>
          </p:cNvCxnSpPr>
          <p:nvPr/>
        </p:nvCxnSpPr>
        <p:spPr>
          <a:xfrm>
            <a:off x="5208961" y="1723269"/>
            <a:ext cx="615049" cy="8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C04419AF-17FF-05F4-8F4E-0FE8AAF3E633}"/>
              </a:ext>
            </a:extLst>
          </p:cNvPr>
          <p:cNvSpPr txBox="1"/>
          <p:nvPr/>
        </p:nvSpPr>
        <p:spPr>
          <a:xfrm>
            <a:off x="5449820" y="127218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</a:t>
            </a:r>
          </a:p>
        </p:txBody>
      </p:sp>
      <p:sp>
        <p:nvSpPr>
          <p:cNvPr id="173" name="Date Placeholder 1">
            <a:extLst>
              <a:ext uri="{FF2B5EF4-FFF2-40B4-BE49-F238E27FC236}">
                <a16:creationId xmlns:a16="http://schemas.microsoft.com/office/drawing/2014/main" id="{DB832B48-502B-6FC4-9CA7-8CFFF448151E}"/>
              </a:ext>
            </a:extLst>
          </p:cNvPr>
          <p:cNvSpPr txBox="1">
            <a:spLocks/>
          </p:cNvSpPr>
          <p:nvPr/>
        </p:nvSpPr>
        <p:spPr>
          <a:xfrm>
            <a:off x="4427052" y="64863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–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Komponenten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14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Montierte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Komponenten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2AAD079-0ABD-2229-065E-1D866DF34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81"/>
          <a:stretch/>
        </p:blipFill>
        <p:spPr>
          <a:xfrm>
            <a:off x="1214197" y="1319472"/>
            <a:ext cx="3976780" cy="473603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2857177A-E15A-DECE-4A79-4C92849747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7" t="13259" r="23898" b="17306"/>
          <a:stretch/>
        </p:blipFill>
        <p:spPr>
          <a:xfrm>
            <a:off x="6278968" y="1319472"/>
            <a:ext cx="4923692" cy="4761871"/>
          </a:xfrm>
          <a:prstGeom prst="rect">
            <a:avLst/>
          </a:prstGeom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7E71E8D8-3301-B515-BFDB-BA3FB74662ED}"/>
              </a:ext>
            </a:extLst>
          </p:cNvPr>
          <p:cNvSpPr txBox="1">
            <a:spLocks/>
          </p:cNvSpPr>
          <p:nvPr/>
        </p:nvSpPr>
        <p:spPr>
          <a:xfrm>
            <a:off x="471993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–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Komponenten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Box</a:t>
            </a:r>
          </a:p>
        </p:txBody>
      </p:sp>
    </p:spTree>
    <p:extLst>
      <p:ext uri="{BB962C8B-B14F-4D97-AF65-F5344CB8AC3E}">
        <p14:creationId xmlns:p14="http://schemas.microsoft.com/office/powerpoint/2010/main" val="316634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 Klassen der App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12</a:t>
            </a:fld>
            <a:endParaRPr lang="en-US"/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64AFDF-EEDB-451F-A6A8-BD5FD03D4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438275"/>
            <a:ext cx="8105775" cy="3981450"/>
          </a:xfrm>
          <a:prstGeom prst="rect">
            <a:avLst/>
          </a:prstGeom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543B0188-B733-6C02-1847-A4503651D471}"/>
              </a:ext>
            </a:extLst>
          </p:cNvPr>
          <p:cNvSpPr txBox="1">
            <a:spLocks/>
          </p:cNvSpPr>
          <p:nvPr/>
        </p:nvSpPr>
        <p:spPr>
          <a:xfrm>
            <a:off x="5365912" y="55835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– App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Clasen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409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Bildschirme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App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84EA08D-F6BC-E2CB-7373-F6A287CC4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785812"/>
            <a:ext cx="8258175" cy="5286375"/>
          </a:xfrm>
          <a:prstGeom prst="rect">
            <a:avLst/>
          </a:prstGeom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DB4A091B-5C6A-AAB5-40B4-D702C1AC29DB}"/>
              </a:ext>
            </a:extLst>
          </p:cNvPr>
          <p:cNvSpPr txBox="1">
            <a:spLocks/>
          </p:cNvSpPr>
          <p:nvPr/>
        </p:nvSpPr>
        <p:spPr>
          <a:xfrm>
            <a:off x="5365912" y="60317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– UML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Diagramm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tr-T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96279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Verbindung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zwischen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 und </a:t>
            </a: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Gerät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89A436C-A89B-6F48-FCC4-CD8DDA4C1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62" y="2810506"/>
            <a:ext cx="7421476" cy="2329819"/>
          </a:xfrm>
          <a:prstGeom prst="rect">
            <a:avLst/>
          </a:prstGeom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712D4EA3-69CE-B350-AD1B-7D148698F14F}"/>
              </a:ext>
            </a:extLst>
          </p:cNvPr>
          <p:cNvSpPr txBox="1">
            <a:spLocks/>
          </p:cNvSpPr>
          <p:nvPr/>
        </p:nvSpPr>
        <p:spPr>
          <a:xfrm>
            <a:off x="4719933" y="5816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–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Flussdiagramm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für die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37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Gesichter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kodieren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senden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E5A9A87A-B934-CDEE-3F92-CB79F7928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32" y="2461256"/>
            <a:ext cx="6782736" cy="2783844"/>
          </a:xfrm>
          <a:prstGeom prst="rect">
            <a:avLst/>
          </a:prstGeom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AA61B741-231C-E0B1-1B77-BDF42E202681}"/>
              </a:ext>
            </a:extLst>
          </p:cNvPr>
          <p:cNvSpPr txBox="1">
            <a:spLocks/>
          </p:cNvSpPr>
          <p:nvPr/>
        </p:nvSpPr>
        <p:spPr>
          <a:xfrm>
            <a:off x="4495116" y="5868987"/>
            <a:ext cx="3192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– </a:t>
            </a:r>
            <a:r>
              <a:rPr lang="de-DE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Flussdiagramm zum Verschlüsseln und Senden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8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Video 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17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Gesamt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Video 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36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1" y="3698621"/>
            <a:ext cx="12098270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48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Vielen Dank für Ihre Aufmerksamkeit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en-US" sz="2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en-US" sz="2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en-US" sz="2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en-US" sz="2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2400" i="1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Fragen?</a:t>
            </a:r>
            <a:r>
              <a:rPr lang="en-US" altLang="en-US" sz="2400" i="1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altLang="en-US" sz="4400" i="1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7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Content Placeholder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9DB7907-C145-4255-B90D-E01D984C5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71" y="2010472"/>
            <a:ext cx="1748973" cy="1748973"/>
          </a:xfrm>
          <a:ln w="12700">
            <a:solidFill>
              <a:schemeClr val="tx1"/>
            </a:solidFill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38106B-69C4-4F29-AFCC-61371FB9AE68}"/>
              </a:ext>
            </a:extLst>
          </p:cNvPr>
          <p:cNvSpPr txBox="1"/>
          <p:nvPr/>
        </p:nvSpPr>
        <p:spPr>
          <a:xfrm>
            <a:off x="6405570" y="3921601"/>
            <a:ext cx="32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Ahmet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AŞTAR</a:t>
            </a:r>
          </a:p>
          <a:p>
            <a:pPr algn="ctr"/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Turkisch-Deutsche Universität</a:t>
            </a:r>
          </a:p>
          <a:p>
            <a:pPr algn="ctr"/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Technische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echatronische Systeme </a:t>
            </a: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2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1D3E1B-E682-4DD8-8ADD-1689F441F69B}"/>
              </a:ext>
            </a:extLst>
          </p:cNvPr>
          <p:cNvSpPr txBox="1"/>
          <p:nvPr/>
        </p:nvSpPr>
        <p:spPr>
          <a:xfrm>
            <a:off x="1456294" y="3773696"/>
            <a:ext cx="31548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Dr. Öğr. Üyesi Abdulkadir ŞANLI Projektbetreuer</a:t>
            </a:r>
          </a:p>
          <a:p>
            <a:pPr algn="ctr"/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Turkisch-Deutsche Universität</a:t>
            </a:r>
          </a:p>
          <a:p>
            <a:pPr algn="ctr"/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Technische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echatronische Systeme </a:t>
            </a: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erson with a beard and glasses&#10;&#10;Description automatically generated with medium confidence">
            <a:extLst>
              <a:ext uri="{FF2B5EF4-FFF2-40B4-BE49-F238E27FC236}">
                <a16:creationId xmlns:a16="http://schemas.microsoft.com/office/drawing/2014/main" id="{5148F103-8E74-4E70-8318-D14E657CE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39" y="2010472"/>
            <a:ext cx="1649237" cy="16492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DFD80F77-980D-1B00-F98E-EEA4FAC8AAE1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itglieder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63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Gliederung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3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83CAFF-BA50-BD4B-B15F-7C09C7D4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Motivation</a:t>
            </a:r>
          </a:p>
          <a:p>
            <a:endParaRPr lang="en-US" sz="2000" dirty="0"/>
          </a:p>
          <a:p>
            <a:r>
              <a:rPr lang="en-US" sz="2000" dirty="0" err="1"/>
              <a:t>Projekt</a:t>
            </a:r>
            <a:r>
              <a:rPr lang="en-US" sz="2000" dirty="0"/>
              <a:t> </a:t>
            </a:r>
            <a:r>
              <a:rPr lang="en-US" sz="2000" dirty="0" err="1"/>
              <a:t>Ziele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Stand der Technik</a:t>
            </a:r>
          </a:p>
          <a:p>
            <a:endParaRPr lang="en-US" sz="2000" dirty="0"/>
          </a:p>
          <a:p>
            <a:r>
              <a:rPr lang="tr-TR" sz="2000" dirty="0"/>
              <a:t>Lö</a:t>
            </a:r>
            <a:r>
              <a:rPr lang="en-US" sz="2000" dirty="0" err="1"/>
              <a:t>sungkonzept</a:t>
            </a:r>
            <a:r>
              <a:rPr lang="en-US" sz="2000" dirty="0"/>
              <a:t> f</a:t>
            </a:r>
            <a:r>
              <a:rPr lang="tr-TR" sz="2000" dirty="0"/>
              <a:t>ür </a:t>
            </a:r>
            <a:r>
              <a:rPr lang="en-US" sz="2000" dirty="0"/>
              <a:t>Raspberry Pi</a:t>
            </a:r>
          </a:p>
          <a:p>
            <a:endParaRPr lang="en-US" sz="2000" dirty="0"/>
          </a:p>
          <a:p>
            <a:r>
              <a:rPr lang="tr-TR" sz="2000" dirty="0"/>
              <a:t>Lö</a:t>
            </a:r>
            <a:r>
              <a:rPr lang="en-US" sz="2000" dirty="0" err="1"/>
              <a:t>sungkonzept</a:t>
            </a:r>
            <a:r>
              <a:rPr lang="en-US" sz="2000" dirty="0"/>
              <a:t> f</a:t>
            </a:r>
            <a:r>
              <a:rPr lang="tr-TR" sz="2000" dirty="0"/>
              <a:t>ür </a:t>
            </a:r>
            <a:r>
              <a:rPr lang="en-US" sz="2000" dirty="0"/>
              <a:t>App </a:t>
            </a:r>
            <a:r>
              <a:rPr lang="en-US" sz="2000" dirty="0" err="1"/>
              <a:t>Entwicklung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Videos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0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7D9ABB79-F663-4541-A732-69E959A5D51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112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sim 6">
            <a:extLst>
              <a:ext uri="{FF2B5EF4-FFF2-40B4-BE49-F238E27FC236}">
                <a16:creationId xmlns:a16="http://schemas.microsoft.com/office/drawing/2014/main" id="{DB199C11-1F15-4F6F-AB1F-4C576723E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916C9E-F3EB-4548-9E23-B1742AD6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A29034-8135-4DF0-A430-90BC11316E5C}"/>
              </a:ext>
            </a:extLst>
          </p:cNvPr>
          <p:cNvSpPr txBox="1"/>
          <p:nvPr/>
        </p:nvSpPr>
        <p:spPr>
          <a:xfrm>
            <a:off x="777477" y="1731330"/>
            <a:ext cx="676854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99B3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</a:endParaRP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Übergang zur digitalen Erfassung der Anwesenheit.</a:t>
            </a: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</a:endParaRP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Vermeidung des Missbrauchs der Anwesenheitsliste. </a:t>
            </a: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</a:endParaRP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Zeiteffizienz.</a:t>
            </a: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</a:endParaRP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Vermeidung von menschlichem Versagen. </a:t>
            </a: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</a:endParaRP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Minimierung der Verschwendung von Papier, Feder und Tinte</a:t>
            </a: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</a:endParaRP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Ausbreitung der Krankheit wie Kovid-19  zu verhindern.</a:t>
            </a:r>
          </a:p>
          <a:p>
            <a:pPr marL="342900" indent="-342900">
              <a:buClr>
                <a:srgbClr val="0099B3"/>
              </a:buClr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</a:endParaRPr>
          </a:p>
          <a:p>
            <a:pPr marL="285750" indent="-285750">
              <a:buClr>
                <a:srgbClr val="0099B3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rgbClr val="0099B3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4" name="Unvan 1">
            <a:extLst>
              <a:ext uri="{FF2B5EF4-FFF2-40B4-BE49-F238E27FC236}">
                <a16:creationId xmlns:a16="http://schemas.microsoft.com/office/drawing/2014/main" id="{5E011171-6EFB-49C8-8AAA-AEBA69F719C5}"/>
              </a:ext>
            </a:extLst>
          </p:cNvPr>
          <p:cNvSpPr txBox="1">
            <a:spLocks/>
          </p:cNvSpPr>
          <p:nvPr/>
        </p:nvSpPr>
        <p:spPr bwMode="auto">
          <a:xfrm>
            <a:off x="498240" y="398252"/>
            <a:ext cx="1134657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pic>
        <p:nvPicPr>
          <p:cNvPr id="16" name="Google Shape;178;p18">
            <a:extLst>
              <a:ext uri="{FF2B5EF4-FFF2-40B4-BE49-F238E27FC236}">
                <a16:creationId xmlns:a16="http://schemas.microsoft.com/office/drawing/2014/main" id="{23074AE0-855F-4603-AE7A-2CEF4C2FB663}"/>
              </a:ext>
            </a:extLst>
          </p:cNvPr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8640921" y="1272861"/>
            <a:ext cx="1161297" cy="1161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753679-BA6F-4484-8CC1-7430480D9323}"/>
              </a:ext>
            </a:extLst>
          </p:cNvPr>
          <p:cNvGrpSpPr/>
          <p:nvPr/>
        </p:nvGrpSpPr>
        <p:grpSpPr>
          <a:xfrm>
            <a:off x="8256763" y="2703898"/>
            <a:ext cx="1725437" cy="1151026"/>
            <a:chOff x="9019938" y="3974600"/>
            <a:chExt cx="1725437" cy="1151026"/>
          </a:xfrm>
        </p:grpSpPr>
        <p:pic>
          <p:nvPicPr>
            <p:cNvPr id="18" name="Google Shape;180;p18">
              <a:extLst>
                <a:ext uri="{FF2B5EF4-FFF2-40B4-BE49-F238E27FC236}">
                  <a16:creationId xmlns:a16="http://schemas.microsoft.com/office/drawing/2014/main" id="{EC9DD59A-4AF3-4BC5-AE62-45A24CAF966F}"/>
                </a:ext>
              </a:extLst>
            </p:cNvPr>
            <p:cNvPicPr preferRelativeResize="0"/>
            <p:nvPr/>
          </p:nvPicPr>
          <p:blipFill>
            <a:blip r:embed="rId5">
              <a:alphaModFix amt="92000"/>
            </a:blip>
            <a:stretch>
              <a:fillRect/>
            </a:stretch>
          </p:blipFill>
          <p:spPr>
            <a:xfrm>
              <a:off x="9019938" y="4082500"/>
              <a:ext cx="1443475" cy="1043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81;p18">
              <a:extLst>
                <a:ext uri="{FF2B5EF4-FFF2-40B4-BE49-F238E27FC236}">
                  <a16:creationId xmlns:a16="http://schemas.microsoft.com/office/drawing/2014/main" id="{FDFFE322-52F0-4EA0-8170-4536B01698E4}"/>
                </a:ext>
              </a:extLst>
            </p:cNvPr>
            <p:cNvSpPr/>
            <p:nvPr/>
          </p:nvSpPr>
          <p:spPr>
            <a:xfrm>
              <a:off x="10061075" y="3974600"/>
              <a:ext cx="684300" cy="604800"/>
            </a:xfrm>
            <a:prstGeom prst="noSmoking">
              <a:avLst>
                <a:gd name="adj" fmla="val 17136"/>
              </a:avLst>
            </a:prstGeom>
            <a:solidFill>
              <a:srgbClr val="CC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vase with red flowers&#10;&#10;Description automatically generated with medium confidence">
            <a:extLst>
              <a:ext uri="{FF2B5EF4-FFF2-40B4-BE49-F238E27FC236}">
                <a16:creationId xmlns:a16="http://schemas.microsoft.com/office/drawing/2014/main" id="{5B536A86-F63C-4A97-B9D2-EF3E6EFD23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38" b="99289" l="10000" r="90000">
                        <a14:foregroundMark x1="40086" y1="9104" x2="45862" y2="6117"/>
                        <a14:foregroundMark x1="51983" y1="89331" x2="50345" y2="93883"/>
                        <a14:foregroundMark x1="49569" y1="99289" x2="49569" y2="99289"/>
                        <a14:foregroundMark x1="49914" y1="1138" x2="49914" y2="1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88" r="16031"/>
          <a:stretch/>
        </p:blipFill>
        <p:spPr>
          <a:xfrm>
            <a:off x="8597027" y="4275805"/>
            <a:ext cx="1401745" cy="1309334"/>
          </a:xfrm>
          <a:prstGeom prst="rect">
            <a:avLst/>
          </a:prstGeom>
        </p:spPr>
      </p:pic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2C068F57-9452-9961-C11C-20565FF75D38}"/>
              </a:ext>
            </a:extLst>
          </p:cNvPr>
          <p:cNvSpPr txBox="1">
            <a:spLocks/>
          </p:cNvSpPr>
          <p:nvPr/>
        </p:nvSpPr>
        <p:spPr>
          <a:xfrm>
            <a:off x="8500320" y="57021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– Motivation</a:t>
            </a:r>
          </a:p>
        </p:txBody>
      </p:sp>
    </p:spTree>
    <p:extLst>
      <p:ext uri="{BB962C8B-B14F-4D97-AF65-F5344CB8AC3E}">
        <p14:creationId xmlns:p14="http://schemas.microsoft.com/office/powerpoint/2010/main" val="218175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7D9ABB79-F663-4541-A732-69E959A5D51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112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sim 6">
            <a:extLst>
              <a:ext uri="{FF2B5EF4-FFF2-40B4-BE49-F238E27FC236}">
                <a16:creationId xmlns:a16="http://schemas.microsoft.com/office/drawing/2014/main" id="{DB199C11-1F15-4F6F-AB1F-4C576723E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916C9E-F3EB-4548-9E23-B1742AD6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A29034-8135-4DF0-A430-90BC11316E5C}"/>
              </a:ext>
            </a:extLst>
          </p:cNvPr>
          <p:cNvSpPr txBox="1"/>
          <p:nvPr/>
        </p:nvSpPr>
        <p:spPr>
          <a:xfrm>
            <a:off x="650227" y="1149455"/>
            <a:ext cx="68065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99B3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</a:endParaRPr>
          </a:p>
          <a:p>
            <a:pPr marL="285750" indent="-285750">
              <a:buClr>
                <a:srgbClr val="0099B3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</a:rPr>
              <a:t>Entwicklung eines tragbaren, kompakten Gesichtserkennungssystems auf der Grundlage einer Wärmebildkamera.</a:t>
            </a:r>
          </a:p>
          <a:p>
            <a:pPr marL="285750" indent="-285750">
              <a:buClr>
                <a:srgbClr val="0099B3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</a:endParaRPr>
          </a:p>
          <a:p>
            <a:pPr marL="742950" lvl="1" indent="-285750">
              <a:buClr>
                <a:srgbClr val="0099B3"/>
              </a:buClr>
              <a:buFont typeface="Courier New" panose="02070309020205020404" pitchFamily="49" charset="0"/>
              <a:buChar char="o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Echtzeit Augenblinzeln-Erkennung.</a:t>
            </a:r>
          </a:p>
          <a:p>
            <a:pPr marL="742950" lvl="1" indent="-285750">
              <a:buClr>
                <a:srgbClr val="0099B3"/>
              </a:buClr>
              <a:buFont typeface="Courier New" panose="02070309020205020404" pitchFamily="49" charset="0"/>
              <a:buChar char="o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Gesichtserkennung.</a:t>
            </a:r>
          </a:p>
          <a:p>
            <a:pPr marL="742950" lvl="1" indent="-285750">
              <a:buClr>
                <a:srgbClr val="0099B3"/>
              </a:buClr>
              <a:buFont typeface="Courier New" panose="02070309020205020404" pitchFamily="49" charset="0"/>
              <a:buChar char="o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Menschliche Temperaturmessung.</a:t>
            </a:r>
          </a:p>
          <a:p>
            <a:pPr marL="742950" lvl="1" indent="-285750">
              <a:buClr>
                <a:srgbClr val="0099B3"/>
              </a:buClr>
              <a:buFont typeface="Courier New" panose="02070309020205020404" pitchFamily="49" charset="0"/>
              <a:buChar char="o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Studenten Namen extrahieren.</a:t>
            </a:r>
          </a:p>
          <a:p>
            <a:pPr marL="742950" lvl="1" indent="-285750">
              <a:buClr>
                <a:srgbClr val="0099B3"/>
              </a:buClr>
              <a:buFont typeface="Courier New" panose="02070309020205020404" pitchFamily="49" charset="0"/>
              <a:buChar char="o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</a:endParaRPr>
          </a:p>
          <a:p>
            <a:pPr marL="285750" indent="-285750">
              <a:buClr>
                <a:srgbClr val="0099B3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Erstellung einer benutzerfreundlichen grafischen Oberfläche.</a:t>
            </a:r>
          </a:p>
          <a:p>
            <a:pPr marL="285750" indent="-285750">
              <a:buClr>
                <a:srgbClr val="0099B3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</a:endParaRPr>
          </a:p>
          <a:p>
            <a:pPr marL="742950" lvl="1" indent="-285750">
              <a:buClr>
                <a:srgbClr val="0099B3"/>
              </a:buClr>
              <a:buFont typeface="Courier New" panose="02070309020205020404" pitchFamily="49" charset="0"/>
              <a:buChar char="o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</a:rPr>
              <a:t>Die Daten in einem Benutzer freundliche GUI speichern, verwalten,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</a:rPr>
              <a:t>a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</a:rPr>
              <a:t>uflisten und anzeigen.</a:t>
            </a:r>
          </a:p>
          <a:p>
            <a:pPr>
              <a:buClr>
                <a:srgbClr val="0099B3"/>
              </a:buClr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</a:endParaRPr>
          </a:p>
          <a:p>
            <a:pPr marL="285750" indent="-285750">
              <a:buClr>
                <a:srgbClr val="0099B3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</a:endParaRPr>
          </a:p>
          <a:p>
            <a:pPr>
              <a:buClr>
                <a:srgbClr val="0099B3"/>
              </a:buClr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</a:endParaRPr>
          </a:p>
          <a:p>
            <a:pPr marL="285750" indent="-285750">
              <a:buClr>
                <a:srgbClr val="0099B3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rgbClr val="0099B3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4" name="Unvan 1">
            <a:extLst>
              <a:ext uri="{FF2B5EF4-FFF2-40B4-BE49-F238E27FC236}">
                <a16:creationId xmlns:a16="http://schemas.microsoft.com/office/drawing/2014/main" id="{5E011171-6EFB-49C8-8AAA-AEBA69F719C5}"/>
              </a:ext>
            </a:extLst>
          </p:cNvPr>
          <p:cNvSpPr txBox="1">
            <a:spLocks/>
          </p:cNvSpPr>
          <p:nvPr/>
        </p:nvSpPr>
        <p:spPr bwMode="auto">
          <a:xfrm>
            <a:off x="537520" y="338693"/>
            <a:ext cx="1134657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Ziele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3829FD15-718C-4D50-A586-3E9691045B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66"/>
          <a:stretch/>
        </p:blipFill>
        <p:spPr>
          <a:xfrm>
            <a:off x="7888024" y="1697748"/>
            <a:ext cx="3095284" cy="19140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F1A77343-DFB8-4E6C-97AA-B5D98CB84410}"/>
              </a:ext>
            </a:extLst>
          </p:cNvPr>
          <p:cNvSpPr txBox="1">
            <a:spLocks/>
          </p:cNvSpPr>
          <p:nvPr/>
        </p:nvSpPr>
        <p:spPr>
          <a:xfrm>
            <a:off x="8671323" y="36117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–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Gesichterkennung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94208725-FE62-4DF4-8D8F-A7A49DDDB0E5}"/>
              </a:ext>
            </a:extLst>
          </p:cNvPr>
          <p:cNvSpPr txBox="1">
            <a:spLocks/>
          </p:cNvSpPr>
          <p:nvPr/>
        </p:nvSpPr>
        <p:spPr>
          <a:xfrm>
            <a:off x="8671323" y="5963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– Management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Schnittstelle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Version</a:t>
            </a:r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4A735B-8932-4348-8D27-FD9BC26D8AA5}"/>
              </a:ext>
            </a:extLst>
          </p:cNvPr>
          <p:cNvPicPr/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456" y="4010444"/>
            <a:ext cx="3360420" cy="1998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363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 der Technik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EC7C8AE-C9CF-A6E0-7B3B-4813A99305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0211"/>
              </p:ext>
            </p:extLst>
          </p:nvPr>
        </p:nvGraphicFramePr>
        <p:xfrm>
          <a:off x="630627" y="1842281"/>
          <a:ext cx="10373193" cy="1776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6495">
                  <a:extLst>
                    <a:ext uri="{9D8B030D-6E8A-4147-A177-3AD203B41FA5}">
                      <a16:colId xmlns:a16="http://schemas.microsoft.com/office/drawing/2014/main" val="3943232198"/>
                    </a:ext>
                  </a:extLst>
                </a:gridCol>
                <a:gridCol w="2773796">
                  <a:extLst>
                    <a:ext uri="{9D8B030D-6E8A-4147-A177-3AD203B41FA5}">
                      <a16:colId xmlns:a16="http://schemas.microsoft.com/office/drawing/2014/main" val="1456253972"/>
                    </a:ext>
                  </a:extLst>
                </a:gridCol>
                <a:gridCol w="2180376">
                  <a:extLst>
                    <a:ext uri="{9D8B030D-6E8A-4147-A177-3AD203B41FA5}">
                      <a16:colId xmlns:a16="http://schemas.microsoft.com/office/drawing/2014/main" val="4077132480"/>
                    </a:ext>
                  </a:extLst>
                </a:gridCol>
                <a:gridCol w="2642526">
                  <a:extLst>
                    <a:ext uri="{9D8B030D-6E8A-4147-A177-3AD203B41FA5}">
                      <a16:colId xmlns:a16="http://schemas.microsoft.com/office/drawing/2014/main" val="2092454812"/>
                    </a:ext>
                  </a:extLst>
                </a:gridCol>
              </a:tblGrid>
              <a:tr h="2121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Methoden/ Projekte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>
                          <a:effectLst/>
                        </a:rPr>
                        <a:t>Facial Recognition With Raspberry Pi and OpenCV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Face Detection and Recognition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>
                          <a:effectLst/>
                        </a:rPr>
                        <a:t>Creating a face-</a:t>
                      </a:r>
                      <a:r>
                        <a:rPr lang="en-US" sz="1400" dirty="0" err="1">
                          <a:effectLst/>
                        </a:rPr>
                        <a:t>recognising</a:t>
                      </a:r>
                      <a:r>
                        <a:rPr lang="en-US" sz="1400" dirty="0">
                          <a:effectLst/>
                        </a:rPr>
                        <a:t> security cam with a Raspberry Pi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935018"/>
                  </a:ext>
                </a:extLst>
              </a:tr>
              <a:tr h="12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Mikrocomputersysteme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Raspberry Pi 4 Model B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-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>
                          <a:effectLst/>
                        </a:rPr>
                        <a:t>Raspberry Pi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306627"/>
                  </a:ext>
                </a:extLst>
              </a:tr>
              <a:tr h="12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>
                          <a:effectLst/>
                        </a:rPr>
                        <a:t>Kamera Modul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>
                          <a:effectLst/>
                        </a:rPr>
                        <a:t>Raspberry Pi Camera Module V2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Laptop Camera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Security camera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45566"/>
                  </a:ext>
                </a:extLst>
              </a:tr>
              <a:tr h="12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Programmiersprache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Python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Python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C++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685453"/>
                  </a:ext>
                </a:extLst>
              </a:tr>
              <a:tr h="12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Bibliotheken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>
                          <a:effectLst/>
                        </a:rPr>
                        <a:t>OpenCV - Facial Recognition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OpenCV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OpenCV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79347"/>
                  </a:ext>
                </a:extLst>
              </a:tr>
            </a:tbl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B24B8B8-CB56-7CCE-9294-E30949F41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5639369"/>
              </p:ext>
            </p:extLst>
          </p:nvPr>
        </p:nvGraphicFramePr>
        <p:xfrm>
          <a:off x="630627" y="4525220"/>
          <a:ext cx="10373193" cy="1489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6495">
                  <a:extLst>
                    <a:ext uri="{9D8B030D-6E8A-4147-A177-3AD203B41FA5}">
                      <a16:colId xmlns:a16="http://schemas.microsoft.com/office/drawing/2014/main" val="3943232198"/>
                    </a:ext>
                  </a:extLst>
                </a:gridCol>
                <a:gridCol w="2773796">
                  <a:extLst>
                    <a:ext uri="{9D8B030D-6E8A-4147-A177-3AD203B41FA5}">
                      <a16:colId xmlns:a16="http://schemas.microsoft.com/office/drawing/2014/main" val="1456253972"/>
                    </a:ext>
                  </a:extLst>
                </a:gridCol>
                <a:gridCol w="2180376">
                  <a:extLst>
                    <a:ext uri="{9D8B030D-6E8A-4147-A177-3AD203B41FA5}">
                      <a16:colId xmlns:a16="http://schemas.microsoft.com/office/drawing/2014/main" val="4077132480"/>
                    </a:ext>
                  </a:extLst>
                </a:gridCol>
                <a:gridCol w="2642526">
                  <a:extLst>
                    <a:ext uri="{9D8B030D-6E8A-4147-A177-3AD203B41FA5}">
                      <a16:colId xmlns:a16="http://schemas.microsoft.com/office/drawing/2014/main" val="2092454812"/>
                    </a:ext>
                  </a:extLst>
                </a:gridCol>
              </a:tblGrid>
              <a:tr h="2111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Typen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Projekte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Student Management System with VS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Student Management System with Qt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Online Student Information System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306627"/>
                  </a:ext>
                </a:extLst>
              </a:tr>
              <a:tr h="320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Programmiersprache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Visual C#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>
                          <a:effectLst/>
                        </a:rPr>
                        <a:t>C++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Javascript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45566"/>
                  </a:ext>
                </a:extLst>
              </a:tr>
              <a:tr h="2111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GUI Bibliothek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.NET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Qt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React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685453"/>
                  </a:ext>
                </a:extLst>
              </a:tr>
              <a:tr h="320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Plattform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Windows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Linux, Windows, Mac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de-DE" sz="1400" dirty="0">
                          <a:effectLst/>
                        </a:rPr>
                        <a:t>Web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79347"/>
                  </a:ext>
                </a:extLst>
              </a:tr>
            </a:tbl>
          </a:graphicData>
        </a:graphic>
      </p:graphicFrame>
      <p:sp>
        <p:nvSpPr>
          <p:cNvPr id="9" name="Unvan 1">
            <a:extLst>
              <a:ext uri="{FF2B5EF4-FFF2-40B4-BE49-F238E27FC236}">
                <a16:creationId xmlns:a16="http://schemas.microsoft.com/office/drawing/2014/main" id="{FAA698B4-0ACA-9067-2823-378DD42D0921}"/>
              </a:ext>
            </a:extLst>
          </p:cNvPr>
          <p:cNvSpPr txBox="1">
            <a:spLocks/>
          </p:cNvSpPr>
          <p:nvPr/>
        </p:nvSpPr>
        <p:spPr bwMode="auto">
          <a:xfrm>
            <a:off x="630627" y="4013555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Management System</a:t>
            </a:r>
            <a:endParaRPr lang="de-DE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Unvan 1">
            <a:extLst>
              <a:ext uri="{FF2B5EF4-FFF2-40B4-BE49-F238E27FC236}">
                <a16:creationId xmlns:a16="http://schemas.microsoft.com/office/drawing/2014/main" id="{CFF27506-2629-C64C-0986-419F14BBF7F8}"/>
              </a:ext>
            </a:extLst>
          </p:cNvPr>
          <p:cNvSpPr txBox="1">
            <a:spLocks/>
          </p:cNvSpPr>
          <p:nvPr/>
        </p:nvSpPr>
        <p:spPr bwMode="auto">
          <a:xfrm>
            <a:off x="630627" y="1330918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Gesichtserkennung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Thermal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und Ger</a:t>
            </a:r>
            <a:r>
              <a:rPr lang="de-DE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äte</a:t>
            </a:r>
            <a:endParaRPr lang="de-DE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505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Werkzeuge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tr-TR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ür 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und System </a:t>
            </a: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Entwicklung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6549344-8085-39A7-5A6E-5E69301AA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36671"/>
              </p:ext>
            </p:extLst>
          </p:nvPr>
        </p:nvGraphicFramePr>
        <p:xfrm>
          <a:off x="1075663" y="1398905"/>
          <a:ext cx="1003174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6040">
                  <a:extLst>
                    <a:ext uri="{9D8B030D-6E8A-4147-A177-3AD203B41FA5}">
                      <a16:colId xmlns:a16="http://schemas.microsoft.com/office/drawing/2014/main" val="3875535761"/>
                    </a:ext>
                  </a:extLst>
                </a:gridCol>
                <a:gridCol w="4432300">
                  <a:extLst>
                    <a:ext uri="{9D8B030D-6E8A-4147-A177-3AD203B41FA5}">
                      <a16:colId xmlns:a16="http://schemas.microsoft.com/office/drawing/2014/main" val="2052163990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3518027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Wekzeug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</a:t>
                      </a:r>
                      <a:r>
                        <a:rPr lang="tr-TR" sz="1400" dirty="0"/>
                        <a:t>ofür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Hilfsmittel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66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Raspberry Pi 4 Modul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E/A-</a:t>
                      </a:r>
                      <a:r>
                        <a:rPr lang="en-US" sz="1400" dirty="0" err="1"/>
                        <a:t>Verarbeitung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37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MLX90640</a:t>
                      </a:r>
                      <a:r>
                        <a:rPr lang="tr-TR" sz="1400" dirty="0"/>
                        <a:t> W</a:t>
                      </a:r>
                      <a:r>
                        <a:rPr lang="de-DE" sz="1400" dirty="0"/>
                        <a:t>ärmebildkamera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Temperaturmessung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adafruit_mlx90640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48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HC-SR04 ultrasonic </a:t>
                      </a:r>
                      <a:r>
                        <a:rPr lang="en-US" sz="1400" dirty="0" err="1"/>
                        <a:t>Abstand</a:t>
                      </a:r>
                      <a:r>
                        <a:rPr lang="en-US" sz="1400" dirty="0"/>
                        <a:t>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Abstand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messen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86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I2C 16x2 LCD Modul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Ausgabe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anzeigen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rpi_lcd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6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Python 3.9.7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Sensoren</a:t>
                      </a:r>
                      <a:r>
                        <a:rPr lang="en-US" sz="1400" dirty="0"/>
                        <a:t> und Module </a:t>
                      </a:r>
                      <a:r>
                        <a:rPr lang="en-US" sz="1400" dirty="0" err="1"/>
                        <a:t>programmieren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6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Visual Studio 2015 Community Edition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als</a:t>
                      </a:r>
                      <a:r>
                        <a:rPr lang="en-US" sz="1400" dirty="0"/>
                        <a:t> IDE und App-</a:t>
                      </a:r>
                      <a:r>
                        <a:rPr lang="en-US" sz="1400" dirty="0" err="1"/>
                        <a:t>Erstellung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WinForms, .NET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79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VB.NET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Programmierung der GUI und Funktionen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WinForms, .NET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23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NoSQL 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Speicherung von Informationen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49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Face Recognition </a:t>
                      </a:r>
                      <a:r>
                        <a:rPr lang="en-US" sz="1400" dirty="0" err="1"/>
                        <a:t>Bibliothek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Kodierung</a:t>
                      </a:r>
                      <a:r>
                        <a:rPr lang="en-US" sz="1400" dirty="0"/>
                        <a:t> von </a:t>
                      </a:r>
                      <a:r>
                        <a:rPr lang="en-US" sz="1400" dirty="0" err="1"/>
                        <a:t>Gesichtern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76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Übertragung</a:t>
                      </a:r>
                      <a:r>
                        <a:rPr lang="en-US" sz="1400" dirty="0"/>
                        <a:t> von </a:t>
                      </a:r>
                      <a:r>
                        <a:rPr lang="en-US" sz="1400" dirty="0" err="1"/>
                        <a:t>Informationen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SSH.NET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0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Daten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übertragen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4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SMTP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e-mail </a:t>
                      </a:r>
                      <a:r>
                        <a:rPr lang="en-US" sz="1400" dirty="0" err="1"/>
                        <a:t>senden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82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31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Abstandsensor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Wirkprinzip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1D5C6B2-C457-B67E-627F-7EC917666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47" y="1415653"/>
            <a:ext cx="6720171" cy="4014788"/>
          </a:xfrm>
          <a:prstGeom prst="rect">
            <a:avLst/>
          </a:prstGeom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E3BB4193-9CE2-EC71-033A-5219105A0902}"/>
              </a:ext>
            </a:extLst>
          </p:cNvPr>
          <p:cNvSpPr txBox="1">
            <a:spLocks/>
          </p:cNvSpPr>
          <p:nvPr/>
        </p:nvSpPr>
        <p:spPr>
          <a:xfrm>
            <a:off x="5365912" y="55965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 –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Abstand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Wirkprinzip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21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;p28">
            <a:extLst>
              <a:ext uri="{FF2B5EF4-FFF2-40B4-BE49-F238E27FC236}">
                <a16:creationId xmlns:a16="http://schemas.microsoft.com/office/drawing/2014/main" id="{31F3E209-F371-4CDB-9A56-14726E2885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34" y="-11906"/>
            <a:ext cx="12200934" cy="68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BDDAA71B-CDF8-4654-903C-D06CE00E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660" y="51229"/>
            <a:ext cx="895611" cy="6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93FBA147-8734-4E71-B8EB-D06AB49BF5D8}"/>
              </a:ext>
            </a:extLst>
          </p:cNvPr>
          <p:cNvSpPr txBox="1">
            <a:spLocks/>
          </p:cNvSpPr>
          <p:nvPr/>
        </p:nvSpPr>
        <p:spPr bwMode="auto">
          <a:xfrm>
            <a:off x="519663" y="398252"/>
            <a:ext cx="7589449" cy="51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Flussdiagramm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für </a:t>
            </a:r>
            <a:r>
              <a:rPr lang="en-US" altLang="en-US" sz="2400" dirty="0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</a:t>
            </a:r>
            <a:r>
              <a:rPr lang="en-US" altLang="en-US" sz="2400" dirty="0" err="1">
                <a:solidFill>
                  <a:srgbClr val="0099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Programms</a:t>
            </a:r>
            <a:endParaRPr lang="de-DE" altLang="en-US" sz="4400" dirty="0">
              <a:solidFill>
                <a:srgbClr val="0099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C5F9033-9260-4A84-8E0C-CB498BE4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4E68-047F-40AB-88F9-951CD693294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C92622B1-B40D-9642-D376-628C01DB1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80" y="1858962"/>
            <a:ext cx="7528840" cy="3652838"/>
          </a:xfrm>
          <a:prstGeom prst="rect">
            <a:avLst/>
          </a:prstGeom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A5C526B7-55F9-4B9A-1CB6-CC17938F0DB6}"/>
              </a:ext>
            </a:extLst>
          </p:cNvPr>
          <p:cNvSpPr txBox="1">
            <a:spLocks/>
          </p:cNvSpPr>
          <p:nvPr/>
        </p:nvSpPr>
        <p:spPr>
          <a:xfrm>
            <a:off x="5742593" y="55689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Abbildung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–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Gesamt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Flowchart</a:t>
            </a:r>
          </a:p>
        </p:txBody>
      </p:sp>
    </p:spTree>
    <p:extLst>
      <p:ext uri="{BB962C8B-B14F-4D97-AF65-F5344CB8AC3E}">
        <p14:creationId xmlns:p14="http://schemas.microsoft.com/office/powerpoint/2010/main" val="315988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534</Words>
  <Application>Microsoft Office PowerPoint</Application>
  <PresentationFormat>Widescreen</PresentationFormat>
  <Paragraphs>214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Georgia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ALASHTAR</dc:creator>
  <cp:lastModifiedBy>AHMAD ALASHTAR</cp:lastModifiedBy>
  <cp:revision>23</cp:revision>
  <dcterms:created xsi:type="dcterms:W3CDTF">2022-06-24T16:11:07Z</dcterms:created>
  <dcterms:modified xsi:type="dcterms:W3CDTF">2022-07-07T21:35:51Z</dcterms:modified>
</cp:coreProperties>
</file>